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국립박물관문화재단클래식 Bold" panose="02020603020101020101" pitchFamily="18" charset="-127"/>
      <p:regular r:id="rId12"/>
    </p:embeddedFont>
    <p:embeddedFont>
      <p:font typeface="국립박물관문화재단클래식 Light" panose="02020603020101020101" pitchFamily="18" charset="-127"/>
      <p:regular r:id="rId13"/>
    </p:embeddedFont>
    <p:embeddedFont>
      <p:font typeface="국립박물관문화재단클래식 Medium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8F3F"/>
    <a:srgbClr val="E9E9E2"/>
    <a:srgbClr val="3C4285"/>
    <a:srgbClr val="82393E"/>
    <a:srgbClr val="75A89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FF376-3BB7-2DEA-233A-FE0F9B74C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BC7E19-AA92-093D-38C2-212F72B2D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4EE71-1B3D-2127-FD0E-EBA2A5C3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DD72B-3680-3FD9-036D-36AC93F2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CAD89-FC3D-F179-8989-378A0592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6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9012D-23C1-4D06-EA81-3CEF15C9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6FBB6-D496-E53D-61C1-3AEA2E44B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C5C5F-DCE0-361D-B241-9CDE41B9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DAC1F-A3DE-0AE6-304A-CA836E70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CFAB7-CB26-5CF4-0315-3B36AB9D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6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94D483-DD0B-24B0-3AF3-B44CDF399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C59555-9DC0-EFA0-E943-94168A42A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7ACD2-1FB3-DA0E-14C1-488E16F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8895-71DD-2D1D-B592-DAD69E2B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67A95-F5C0-761D-A7EA-2413F3BE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2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E8341-EE5D-64FA-766C-696BD787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59725-165C-5F22-6DE4-81C54342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110E5-ED29-7A2C-CED1-B67C56F1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C7E43-7147-5B30-AD9A-64325329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FDCB2-820F-C0DB-2155-ECBAEBAF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01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492D1-8119-EDF0-44CF-8128B1C8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3E29D9-E33C-30F0-1AFA-589A8EA4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DF546-69E5-18AF-0469-C92ADC6C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A3A6E-0E56-97CE-A009-B6EF311A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CE7CD-F9B1-A619-E218-9088D34E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2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AE631-C02A-6E37-8A2F-A8341107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0EDA4-BF6C-4031-25FD-3BF622D9F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2EF256-87C3-37F9-D21D-8864732C6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CB456-C9F6-97DF-2DF1-CB1D5B9E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A4FE3-8EE9-FCFD-BFAC-A45B1B95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E0E8B-B049-16D8-CF7D-4192C0F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9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F285-0F13-C878-67E8-C90906F3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504594-3B5F-AD69-E459-A3BF11E42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FEFD23-8FF9-5191-921B-CC91F8EE8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06BE46-FE56-4F13-2482-BB69F7525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D0352-6D3B-934F-0443-CA2D39E1B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8005FE-99E6-9E57-9E86-BED7BF2B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6A016A-55C7-7116-A62B-AD66628B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D35D4F-565A-BBD6-B5DB-66DDCC6B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9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9FBF2-0C85-4708-8A6D-E9E43164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B70B23-F1E2-C20B-6EF5-38FEC145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742A9-908B-4B7D-3272-97F056C2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4D63FD-8C4A-038B-0EC3-5140CF66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BE062-AAE6-ABA5-7BE1-6C40F99D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702300-A9EF-C04F-8355-53A0F895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1AB7C-6624-7D80-81B7-A8A3A756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7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728A8-5DDA-3594-5771-99CEDAA0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DCBEC-A900-E030-4C28-9CF005641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7B0DBB-8878-07F0-998F-FABC4AF5B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98FDE-CCF9-10F9-4EE8-5AD51AC5D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29548D-F622-F3B8-F5B4-5D3A363F0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27129E-6421-4AAA-10AE-C283EB53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26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239BD-6B87-A50B-FEAC-91C204FC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BC3934-62B2-B0D5-69FE-5EF789AD2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F38E51-87FA-CED2-3656-FFF2163F1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BC55C-984B-9451-A528-74151649A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F19-4D9D-4B86-9DE8-53CEF71CB46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09B2B-3713-39B4-7E1D-5971F0A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B328F1-C5FA-98BE-D38C-A9DC2803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FD04B-C56E-498F-8A5D-996DA4159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3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706B2A-7A55-4449-B720-9D6BED81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F6578-B000-0165-BFCE-767E4945C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A571C-91B6-A5B4-C4DB-9845EFB1C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defRPr>
            </a:lvl1pPr>
          </a:lstStyle>
          <a:p>
            <a:fld id="{ACDB6F19-4D9D-4B86-9DE8-53CEF71CB466}" type="datetimeFigureOut">
              <a:rPr lang="ko-KR" altLang="en-US" smtClean="0"/>
              <a:pPr/>
              <a:t>2023-06-07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EA5D7-767B-F346-5B11-9B17E1149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EF051-7A51-129D-2FAF-F57FB4250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defRPr>
            </a:lvl1pPr>
          </a:lstStyle>
          <a:p>
            <a:fld id="{F29FD04B-C56E-498F-8A5D-996DA4159F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32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국립박물관문화재단클래식 Light" panose="02020603020101020101" pitchFamily="18" charset="-127"/>
          <a:ea typeface="국립박물관문화재단클래식 Light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6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경치, 잔디, 구름, 하늘이(가) 표시된 사진&#10;&#10;자동 생성된 설명">
            <a:extLst>
              <a:ext uri="{FF2B5EF4-FFF2-40B4-BE49-F238E27FC236}">
                <a16:creationId xmlns:a16="http://schemas.microsoft.com/office/drawing/2014/main" id="{A793D927-AB82-68BE-8C98-D319AC2F8E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6" y="-223301"/>
            <a:ext cx="12190915" cy="75702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3870CA-8F57-4E7E-0461-A1CA816F0C3D}"/>
              </a:ext>
            </a:extLst>
          </p:cNvPr>
          <p:cNvSpPr/>
          <p:nvPr/>
        </p:nvSpPr>
        <p:spPr>
          <a:xfrm>
            <a:off x="-849090" y="2506736"/>
            <a:ext cx="13890172" cy="1851011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BC21E-3378-67D3-4913-D06DFC3D1534}"/>
              </a:ext>
            </a:extLst>
          </p:cNvPr>
          <p:cNvGrpSpPr/>
          <p:nvPr/>
        </p:nvGrpSpPr>
        <p:grpSpPr>
          <a:xfrm>
            <a:off x="-6576" y="0"/>
            <a:ext cx="12198576" cy="6858000"/>
            <a:chOff x="-6576" y="39177"/>
            <a:chExt cx="12198576" cy="6858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99C0386-D1B1-A382-04C0-26B631E12645}"/>
                </a:ext>
              </a:extLst>
            </p:cNvPr>
            <p:cNvSpPr/>
            <p:nvPr/>
          </p:nvSpPr>
          <p:spPr>
            <a:xfrm rot="5400000">
              <a:off x="8561246" y="3227247"/>
              <a:ext cx="6818822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5725EE-7F04-00D5-B850-41E31F5DC43C}"/>
                </a:ext>
              </a:extLst>
            </p:cNvPr>
            <p:cNvSpPr/>
            <p:nvPr/>
          </p:nvSpPr>
          <p:spPr>
            <a:xfrm rot="10800000">
              <a:off x="-1" y="6454491"/>
              <a:ext cx="12192000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7082B6-408C-3A67-BFDF-B20D2DC670C4}"/>
                </a:ext>
              </a:extLst>
            </p:cNvPr>
            <p:cNvSpPr/>
            <p:nvPr/>
          </p:nvSpPr>
          <p:spPr>
            <a:xfrm rot="10800000">
              <a:off x="0" y="39177"/>
              <a:ext cx="12192000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8C5C143-91F5-478E-FB16-935437ADE647}"/>
                </a:ext>
              </a:extLst>
            </p:cNvPr>
            <p:cNvSpPr/>
            <p:nvPr/>
          </p:nvSpPr>
          <p:spPr>
            <a:xfrm rot="5400000">
              <a:off x="-3203590" y="3236191"/>
              <a:ext cx="6836714" cy="44268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7953B-4B7B-D15A-B018-BF3E0C13B943}"/>
              </a:ext>
            </a:extLst>
          </p:cNvPr>
          <p:cNvGrpSpPr/>
          <p:nvPr/>
        </p:nvGrpSpPr>
        <p:grpSpPr>
          <a:xfrm>
            <a:off x="1487878" y="1876425"/>
            <a:ext cx="9216243" cy="3105150"/>
            <a:chOff x="1487878" y="1876425"/>
            <a:chExt cx="9216243" cy="3105150"/>
          </a:xfrm>
          <a:effectLst>
            <a:outerShdw blurRad="330200" dist="38100" dir="5400000" sx="104000" sy="104000" algn="t" rotWithShape="0">
              <a:prstClr val="black">
                <a:alpha val="81000"/>
              </a:prstClr>
            </a:outerShdw>
          </a:effectLst>
        </p:grpSpPr>
        <p:sp>
          <p:nvSpPr>
            <p:cNvPr id="11" name="배지 10">
              <a:extLst>
                <a:ext uri="{FF2B5EF4-FFF2-40B4-BE49-F238E27FC236}">
                  <a16:creationId xmlns:a16="http://schemas.microsoft.com/office/drawing/2014/main" id="{7FBA1FC9-B766-461D-11C4-9EC69B6ED1B1}"/>
                </a:ext>
              </a:extLst>
            </p:cNvPr>
            <p:cNvSpPr/>
            <p:nvPr/>
          </p:nvSpPr>
          <p:spPr>
            <a:xfrm>
              <a:off x="1487878" y="1876425"/>
              <a:ext cx="9216243" cy="3105150"/>
            </a:xfrm>
            <a:prstGeom prst="plaque">
              <a:avLst/>
            </a:prstGeom>
            <a:blipFill dpi="0" rotWithShape="1">
              <a:blip r:embed="rId3">
                <a:alphaModFix amt="53000"/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배지 11">
              <a:extLst>
                <a:ext uri="{FF2B5EF4-FFF2-40B4-BE49-F238E27FC236}">
                  <a16:creationId xmlns:a16="http://schemas.microsoft.com/office/drawing/2014/main" id="{A7E1CD4B-5CB2-117C-4DAC-808CD66ECB4A}"/>
                </a:ext>
              </a:extLst>
            </p:cNvPr>
            <p:cNvSpPr/>
            <p:nvPr/>
          </p:nvSpPr>
          <p:spPr>
            <a:xfrm>
              <a:off x="1716333" y="2063293"/>
              <a:ext cx="8759332" cy="2731413"/>
            </a:xfrm>
            <a:prstGeom prst="plaque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A2B95-2959-A907-9F13-83F1C16B0CB7}"/>
              </a:ext>
            </a:extLst>
          </p:cNvPr>
          <p:cNvGrpSpPr/>
          <p:nvPr/>
        </p:nvGrpSpPr>
        <p:grpSpPr>
          <a:xfrm>
            <a:off x="223156" y="182164"/>
            <a:ext cx="11747500" cy="6493669"/>
            <a:chOff x="222250" y="182165"/>
            <a:chExt cx="11747500" cy="649366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552E16-3DA0-D4D3-CCF3-944C96EA6842}"/>
                </a:ext>
              </a:extLst>
            </p:cNvPr>
            <p:cNvSpPr/>
            <p:nvPr/>
          </p:nvSpPr>
          <p:spPr>
            <a:xfrm>
              <a:off x="222250" y="182165"/>
              <a:ext cx="11747500" cy="6493669"/>
            </a:xfrm>
            <a:prstGeom prst="rect">
              <a:avLst/>
            </a:prstGeom>
            <a:ln w="38100" cmpd="sng">
              <a:solidFill>
                <a:schemeClr val="bg2">
                  <a:lumMod val="90000"/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9703205-B99C-10F8-6CE0-736A497645CB}"/>
                </a:ext>
              </a:extLst>
            </p:cNvPr>
            <p:cNvSpPr/>
            <p:nvPr/>
          </p:nvSpPr>
          <p:spPr>
            <a:xfrm>
              <a:off x="320874" y="278407"/>
              <a:ext cx="11550249" cy="6301184"/>
            </a:xfrm>
            <a:prstGeom prst="rect">
              <a:avLst/>
            </a:prstGeom>
            <a:ln w="12700" cmpd="sng">
              <a:solidFill>
                <a:schemeClr val="bg2">
                  <a:lumMod val="90000"/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 descr="로고이(가) 표시된 사진&#10;&#10;자동 생성된 설명">
            <a:extLst>
              <a:ext uri="{FF2B5EF4-FFF2-40B4-BE49-F238E27FC236}">
                <a16:creationId xmlns:a16="http://schemas.microsoft.com/office/drawing/2014/main" id="{FCD6EB59-FF22-B194-2B9C-20A5D72C4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37" y="2838994"/>
            <a:ext cx="7146926" cy="1343622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59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162028-E607-D13A-FBA5-48A19A52E838}"/>
              </a:ext>
            </a:extLst>
          </p:cNvPr>
          <p:cNvSpPr/>
          <p:nvPr/>
        </p:nvSpPr>
        <p:spPr>
          <a:xfrm>
            <a:off x="4674774" y="4296668"/>
            <a:ext cx="2842445" cy="2215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201802599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박정수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| 201902626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성영은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72334E-032C-9960-B3DF-661446EB73D7}"/>
              </a:ext>
            </a:extLst>
          </p:cNvPr>
          <p:cNvGrpSpPr/>
          <p:nvPr/>
        </p:nvGrpSpPr>
        <p:grpSpPr>
          <a:xfrm>
            <a:off x="2701925" y="2721532"/>
            <a:ext cx="6788153" cy="1460027"/>
            <a:chOff x="2784473" y="2700039"/>
            <a:chExt cx="6788153" cy="1460027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762E7CD-8AB9-7576-2D68-E3D3A6AB4EB7}"/>
                </a:ext>
              </a:extLst>
            </p:cNvPr>
            <p:cNvCxnSpPr>
              <a:cxnSpLocks/>
            </p:cNvCxnSpPr>
            <p:nvPr/>
          </p:nvCxnSpPr>
          <p:spPr>
            <a:xfrm>
              <a:off x="2784476" y="4160066"/>
              <a:ext cx="6788150" cy="0"/>
            </a:xfrm>
            <a:prstGeom prst="line">
              <a:avLst/>
            </a:prstGeom>
            <a:ln w="38100" cmpd="sng">
              <a:solidFill>
                <a:schemeClr val="bg2">
                  <a:lumMod val="2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E6CB7D6-8E80-275B-A579-0AC85B995CD9}"/>
                </a:ext>
              </a:extLst>
            </p:cNvPr>
            <p:cNvCxnSpPr>
              <a:cxnSpLocks/>
            </p:cNvCxnSpPr>
            <p:nvPr/>
          </p:nvCxnSpPr>
          <p:spPr>
            <a:xfrm>
              <a:off x="2784473" y="2700039"/>
              <a:ext cx="6788150" cy="0"/>
            </a:xfrm>
            <a:prstGeom prst="line">
              <a:avLst/>
            </a:prstGeom>
            <a:ln w="38100" cmpd="sng">
              <a:solidFill>
                <a:schemeClr val="bg2">
                  <a:lumMod val="2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C98687-9CC7-4335-4A2E-A992D1F3AE01}"/>
              </a:ext>
            </a:extLst>
          </p:cNvPr>
          <p:cNvSpPr txBox="1"/>
          <p:nvPr/>
        </p:nvSpPr>
        <p:spPr>
          <a:xfrm>
            <a:off x="3042250" y="5238149"/>
            <a:ext cx="6096000" cy="264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600" spc="300" dirty="0">
                <a:solidFill>
                  <a:schemeClr val="bg2">
                    <a:lumMod val="9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졸업 작품 프로젝트</a:t>
            </a:r>
            <a:r>
              <a:rPr lang="en-US" altLang="ko-KR" sz="1600" spc="300" dirty="0">
                <a:solidFill>
                  <a:schemeClr val="bg2">
                    <a:lumMod val="9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Ⅰ  </a:t>
            </a:r>
            <a:r>
              <a:rPr lang="ko-KR" altLang="en-US" sz="1600" spc="300" dirty="0">
                <a:solidFill>
                  <a:schemeClr val="bg2">
                    <a:lumMod val="90000"/>
                  </a:schemeClr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기말 발표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F70868-5917-0330-51DC-34505E794B05}"/>
              </a:ext>
            </a:extLst>
          </p:cNvPr>
          <p:cNvGrpSpPr/>
          <p:nvPr/>
        </p:nvGrpSpPr>
        <p:grpSpPr>
          <a:xfrm>
            <a:off x="4925992" y="2288038"/>
            <a:ext cx="2340008" cy="289349"/>
            <a:chOff x="4925991" y="2101908"/>
            <a:chExt cx="2340008" cy="289349"/>
          </a:xfrm>
        </p:grpSpPr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6AE1366C-C25F-2213-1E75-D97DF462A282}"/>
                </a:ext>
              </a:extLst>
            </p:cNvPr>
            <p:cNvSpPr/>
            <p:nvPr/>
          </p:nvSpPr>
          <p:spPr>
            <a:xfrm>
              <a:off x="5084211" y="2101908"/>
              <a:ext cx="2023569" cy="289349"/>
            </a:xfrm>
            <a:prstGeom prst="hexagon">
              <a:avLst/>
            </a:prstGeom>
            <a:solidFill>
              <a:schemeClr val="bg2">
                <a:lumMod val="25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A6BF28-E54F-85A7-9916-D2626BB729CA}"/>
                </a:ext>
              </a:extLst>
            </p:cNvPr>
            <p:cNvSpPr txBox="1"/>
            <p:nvPr/>
          </p:nvSpPr>
          <p:spPr>
            <a:xfrm>
              <a:off x="4925991" y="2147643"/>
              <a:ext cx="2340008" cy="24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sz="1400" spc="-150" dirty="0" err="1">
                  <a:solidFill>
                    <a:schemeClr val="bg2">
                      <a:lumMod val="90000"/>
                    </a:schemeClr>
                  </a:solidFill>
                  <a:latin typeface="국립박물관문화재단클래식 Light" panose="02020603020101020101" pitchFamily="18" charset="-127"/>
                  <a:ea typeface="국립박물관문화재단클래식 Light" panose="02020603020101020101" pitchFamily="18" charset="-127"/>
                </a:rPr>
                <a:t>Team.Gamja</a:t>
              </a:r>
              <a:endParaRPr lang="ko-KR" altLang="en-US" sz="1400" spc="-150" dirty="0">
                <a:solidFill>
                  <a:schemeClr val="bg2">
                    <a:lumMod val="90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3EEC36-8F21-0A2F-6267-5A072A4D4415}"/>
              </a:ext>
            </a:extLst>
          </p:cNvPr>
          <p:cNvSpPr/>
          <p:nvPr/>
        </p:nvSpPr>
        <p:spPr>
          <a:xfrm>
            <a:off x="4827748" y="4485946"/>
            <a:ext cx="2584362" cy="2215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프로그래밍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기획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|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그래픽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보조기획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89E54F-7D5F-71ED-A4E0-0DF1CB27EB70}"/>
              </a:ext>
            </a:extLst>
          </p:cNvPr>
          <p:cNvSpPr txBox="1"/>
          <p:nvPr/>
        </p:nvSpPr>
        <p:spPr>
          <a:xfrm>
            <a:off x="3182058" y="5485401"/>
            <a:ext cx="6096000" cy="243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spc="300" dirty="0">
                <a:solidFill>
                  <a:schemeClr val="bg2">
                    <a:lumMod val="90000"/>
                  </a:schemeClr>
                </a:solidFill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진행 과정 및 </a:t>
            </a:r>
            <a:r>
              <a:rPr lang="ko-KR" altLang="en-US" sz="1400" spc="300" dirty="0" err="1">
                <a:solidFill>
                  <a:schemeClr val="bg2">
                    <a:lumMod val="90000"/>
                  </a:schemeClr>
                </a:solidFill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느낀점</a:t>
            </a:r>
            <a:endParaRPr lang="ko-KR" altLang="en-US" sz="1400" spc="300" dirty="0">
              <a:solidFill>
                <a:schemeClr val="bg2">
                  <a:lumMod val="90000"/>
                </a:schemeClr>
              </a:solidFill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8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B50646-CFDE-2FA2-C13B-3E0E77ADA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-130629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106E3F-E98E-4EB9-07FB-51CD63E0BA26}"/>
              </a:ext>
            </a:extLst>
          </p:cNvPr>
          <p:cNvSpPr txBox="1"/>
          <p:nvPr/>
        </p:nvSpPr>
        <p:spPr>
          <a:xfrm>
            <a:off x="4426499" y="456097"/>
            <a:ext cx="307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퀘스트</a:t>
            </a:r>
            <a:r>
              <a:rPr lang="en-US" altLang="ko-KR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엔딩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D09B9-D1BC-F6AE-6D99-7E04B9845BEF}"/>
              </a:ext>
            </a:extLst>
          </p:cNvPr>
          <p:cNvSpPr txBox="1"/>
          <p:nvPr/>
        </p:nvSpPr>
        <p:spPr>
          <a:xfrm>
            <a:off x="926871" y="1543874"/>
            <a:ext cx="100769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퀘스트는 게임의 주 시나리오 역할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게임 시작 시 퀘스트 중 하나를 선택해 시작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주기적으로 퀘스트 이벤트가 등장하고 마지막 퀘스트 이벤트를 성공하면 해당 게임 승리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실패하면 해당 게임 패배로 결정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성공의 기준은 완료한 퀘스트 이벤트들 중 성공한 이벤트의 비율이 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n% 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이상이면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100% 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성공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그 미만일 경우 더 낮은 확률에 플레이어의 테마 레벨에 비례한 추가 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%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를 연산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퀘스트 외 연계 이벤트 중 엔딩을 제공하는 연계 이벤트를 성공하면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게임을 조기 종료할 수 있음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게임 승리 시 퀘스트로 승리했는지 연계 이벤트로 승리했는지에 따라 게임 진척도가 증가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증가한 게임 진척도로 다른 퀘스트 해금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426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FB218B-BAD6-DF32-6F33-CF8DB629E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9FBCE-2146-9596-D55B-BB4628A416BB}"/>
              </a:ext>
            </a:extLst>
          </p:cNvPr>
          <p:cNvSpPr txBox="1"/>
          <p:nvPr/>
        </p:nvSpPr>
        <p:spPr>
          <a:xfrm>
            <a:off x="373288" y="2067183"/>
            <a:ext cx="10076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조작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–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마우스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1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회 플레이 타임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– 15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분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~ 20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분 예상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게임 목표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내부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 –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플레이어가 성취하고자 하는 인생의 업적을 선택한 뒤 체력과 정신력을 관리하며 다양한 선택지를 거쳐 목표를 이루기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게임 목표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기획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 –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다양한 일러스트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다양한 텍스트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다양한 상황을 보여주고 싶었음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95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FF7347-F274-9463-709A-8E2E96E69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하트, 창의성, 밸렌타인데이, 핑크이(가) 표시된 사진&#10;&#10;자동 생성된 설명">
            <a:extLst>
              <a:ext uri="{FF2B5EF4-FFF2-40B4-BE49-F238E27FC236}">
                <a16:creationId xmlns:a16="http://schemas.microsoft.com/office/drawing/2014/main" id="{E52AF20B-1008-42EC-913A-0E1512DEF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9" y="1530924"/>
            <a:ext cx="1524003" cy="1524003"/>
          </a:xfrm>
          <a:prstGeom prst="rect">
            <a:avLst/>
          </a:prstGeom>
        </p:spPr>
      </p:pic>
      <p:pic>
        <p:nvPicPr>
          <p:cNvPr id="6" name="그림 5" descr="예술, 창의성이(가) 표시된 사진&#10;&#10;자동 생성된 설명">
            <a:extLst>
              <a:ext uri="{FF2B5EF4-FFF2-40B4-BE49-F238E27FC236}">
                <a16:creationId xmlns:a16="http://schemas.microsoft.com/office/drawing/2014/main" id="{1D49179E-DA0C-61F7-A830-341C87729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8" y="1530925"/>
            <a:ext cx="1524003" cy="1524003"/>
          </a:xfrm>
          <a:prstGeom prst="rect">
            <a:avLst/>
          </a:prstGeom>
        </p:spPr>
      </p:pic>
      <p:pic>
        <p:nvPicPr>
          <p:cNvPr id="8" name="그림 7" descr="원, 테이블웨어, 접시, 편자이(가) 표시된 사진&#10;&#10;자동 생성된 설명">
            <a:extLst>
              <a:ext uri="{FF2B5EF4-FFF2-40B4-BE49-F238E27FC236}">
                <a16:creationId xmlns:a16="http://schemas.microsoft.com/office/drawing/2014/main" id="{D255E254-974D-D954-45F9-4F81DADE0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7" y="1530925"/>
            <a:ext cx="1524003" cy="1524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057844-CBA7-7544-854C-76F56CC54CFE}"/>
              </a:ext>
            </a:extLst>
          </p:cNvPr>
          <p:cNvSpPr txBox="1"/>
          <p:nvPr/>
        </p:nvSpPr>
        <p:spPr>
          <a:xfrm>
            <a:off x="675651" y="403846"/>
            <a:ext cx="10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플레이어 주요 수치 </a:t>
            </a:r>
            <a:r>
              <a:rPr lang="en-US" altLang="ko-KR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3</a:t>
            </a:r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61BEC-E56B-3E20-9C79-00FE9719B701}"/>
              </a:ext>
            </a:extLst>
          </p:cNvPr>
          <p:cNvSpPr txBox="1"/>
          <p:nvPr/>
        </p:nvSpPr>
        <p:spPr>
          <a:xfrm>
            <a:off x="1271451" y="1026212"/>
            <a:ext cx="152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체력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989-806A-B195-8BB3-E36B573333EF}"/>
              </a:ext>
            </a:extLst>
          </p:cNvPr>
          <p:cNvSpPr txBox="1"/>
          <p:nvPr/>
        </p:nvSpPr>
        <p:spPr>
          <a:xfrm>
            <a:off x="5333998" y="1026212"/>
            <a:ext cx="152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정신력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A878B-1D0D-CBC7-7F75-36379658AE0F}"/>
              </a:ext>
            </a:extLst>
          </p:cNvPr>
          <p:cNvSpPr txBox="1"/>
          <p:nvPr/>
        </p:nvSpPr>
        <p:spPr>
          <a:xfrm>
            <a:off x="8995952" y="1026212"/>
            <a:ext cx="152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골드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107876-FD44-B960-8AFE-B25298171767}"/>
              </a:ext>
            </a:extLst>
          </p:cNvPr>
          <p:cNvSpPr txBox="1"/>
          <p:nvPr/>
        </p:nvSpPr>
        <p:spPr>
          <a:xfrm>
            <a:off x="363253" y="3190307"/>
            <a:ext cx="3015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최대 </a:t>
            </a:r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100 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최소 </a:t>
            </a:r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0</a:t>
            </a:r>
          </a:p>
          <a:p>
            <a:pPr algn="ctr"/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일부 이벤트 실패</a:t>
            </a:r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일부 이벤트 선택지 지불로 감소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일부 이벤트 성공으로 회복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en-US" altLang="ko-KR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0</a:t>
            </a:r>
            <a:r>
              <a:rPr lang="ko-KR" altLang="en-US" sz="16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까지 감소 시 게임 오버</a:t>
            </a:r>
            <a:endParaRPr lang="en-US" altLang="ko-KR" sz="16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318-9AAA-CEBC-CEF0-7C94595C4203}"/>
              </a:ext>
            </a:extLst>
          </p:cNvPr>
          <p:cNvSpPr txBox="1"/>
          <p:nvPr/>
        </p:nvSpPr>
        <p:spPr>
          <a:xfrm>
            <a:off x="3605349" y="3190307"/>
            <a:ext cx="46503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최대 </a:t>
            </a:r>
            <a:r>
              <a:rPr lang="en-US" altLang="ko-KR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100/80/60 </a:t>
            </a:r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최소 </a:t>
            </a:r>
            <a:r>
              <a:rPr lang="en-US" altLang="ko-KR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0</a:t>
            </a:r>
          </a:p>
          <a:p>
            <a:pPr algn="ctr"/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다양한 상황으로 감소하여 실질적인 게임 압박 요소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일부 이벤트 성공으로 회복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en-US" altLang="ko-KR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0</a:t>
            </a:r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까지 감소 시 최대 정신력이 </a:t>
            </a:r>
            <a:r>
              <a:rPr lang="en-US" altLang="ko-KR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20 </a:t>
            </a:r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감소하고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특수 이벤트 발생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최대 정신력이 </a:t>
            </a:r>
            <a:r>
              <a:rPr lang="en-US" altLang="ko-KR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60</a:t>
            </a:r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인 상태에서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정신력이 </a:t>
            </a:r>
            <a:r>
              <a:rPr lang="en-US" altLang="ko-KR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0</a:t>
            </a:r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으로 줄어들면 게임 오버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19" name="그림 18" descr="하트, 달, 예술, 창의성이(가) 표시된 사진&#10;&#10;자동 생성된 설명">
            <a:extLst>
              <a:ext uri="{FF2B5EF4-FFF2-40B4-BE49-F238E27FC236}">
                <a16:creationId xmlns:a16="http://schemas.microsoft.com/office/drawing/2014/main" id="{5CB285A0-89A6-9D38-843E-93E0F59B5B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40" y="4636857"/>
            <a:ext cx="861900" cy="861900"/>
          </a:xfrm>
          <a:prstGeom prst="rect">
            <a:avLst/>
          </a:prstGeom>
        </p:spPr>
      </p:pic>
      <p:pic>
        <p:nvPicPr>
          <p:cNvPr id="21" name="그림 20" descr="예술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4F2CEFE4-9818-C490-C12D-5BD5C0EE8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53" y="4000165"/>
            <a:ext cx="531224" cy="531224"/>
          </a:xfrm>
          <a:prstGeom prst="rect">
            <a:avLst/>
          </a:prstGeom>
        </p:spPr>
      </p:pic>
      <p:pic>
        <p:nvPicPr>
          <p:cNvPr id="23" name="그림 22" descr="만화 영화, 그래픽, 예술, 창의성이(가) 표시된 사진&#10;&#10;자동 생성된 설명">
            <a:extLst>
              <a:ext uri="{FF2B5EF4-FFF2-40B4-BE49-F238E27FC236}">
                <a16:creationId xmlns:a16="http://schemas.microsoft.com/office/drawing/2014/main" id="{D8A62562-F8C6-8186-AA62-5981B80903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50" y="5942142"/>
            <a:ext cx="776737" cy="776737"/>
          </a:xfrm>
          <a:prstGeom prst="rect">
            <a:avLst/>
          </a:prstGeom>
        </p:spPr>
      </p:pic>
      <p:pic>
        <p:nvPicPr>
          <p:cNvPr id="24" name="그림 23" descr="예술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931846CF-DFE2-9955-D7CE-87303A822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95" y="5027448"/>
            <a:ext cx="531224" cy="531224"/>
          </a:xfrm>
          <a:prstGeom prst="rect">
            <a:avLst/>
          </a:prstGeom>
        </p:spPr>
      </p:pic>
      <p:pic>
        <p:nvPicPr>
          <p:cNvPr id="25" name="그림 24" descr="예술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649395FC-AAEE-205B-82A4-58A6B4A1A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60" y="5041058"/>
            <a:ext cx="531224" cy="531224"/>
          </a:xfrm>
          <a:prstGeom prst="rect">
            <a:avLst/>
          </a:prstGeom>
        </p:spPr>
      </p:pic>
      <p:pic>
        <p:nvPicPr>
          <p:cNvPr id="26" name="그림 25" descr="예술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7158DB7A-767D-5B47-F7AC-6F0E495E6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02" y="5041058"/>
            <a:ext cx="531224" cy="531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7D3DE9-4237-AD4D-78C3-B1CA57E0E070}"/>
              </a:ext>
            </a:extLst>
          </p:cNvPr>
          <p:cNvSpPr txBox="1"/>
          <p:nvPr/>
        </p:nvSpPr>
        <p:spPr>
          <a:xfrm>
            <a:off x="7907382" y="3218297"/>
            <a:ext cx="38504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0</a:t>
            </a:r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부터 시작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게임 오버 요소와 관련 없는 재화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일부 이벤트 선택지의 요구 조건으로 사용</a:t>
            </a:r>
            <a:endParaRPr lang="en-US" altLang="ko-KR" sz="1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19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FF7347-F274-9463-709A-8E2E96E69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CB7A21C-2D96-64D5-D107-152B28D6B9CE}"/>
              </a:ext>
            </a:extLst>
          </p:cNvPr>
          <p:cNvSpPr/>
          <p:nvPr/>
        </p:nvSpPr>
        <p:spPr>
          <a:xfrm>
            <a:off x="721311" y="992778"/>
            <a:ext cx="3452212" cy="34522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57844-CBA7-7544-854C-76F56CC54CFE}"/>
              </a:ext>
            </a:extLst>
          </p:cNvPr>
          <p:cNvSpPr txBox="1"/>
          <p:nvPr/>
        </p:nvSpPr>
        <p:spPr>
          <a:xfrm>
            <a:off x="675651" y="403846"/>
            <a:ext cx="10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플레이어 주 성장 요소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5" name="그림 4" descr="어둠, 블랙이(가) 표시된 사진&#10;&#10;자동 생성된 설명">
            <a:extLst>
              <a:ext uri="{FF2B5EF4-FFF2-40B4-BE49-F238E27FC236}">
                <a16:creationId xmlns:a16="http://schemas.microsoft.com/office/drawing/2014/main" id="{6F7B7414-39A3-43FE-F327-88A42FAD7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4" y="1330913"/>
            <a:ext cx="701039" cy="701039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5ACA7095-AC3A-7830-02BA-A24FDC3C9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37" y="2906968"/>
            <a:ext cx="701039" cy="7010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8FD228-03EB-3948-AF0B-466E39E7F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36" y="1330912"/>
            <a:ext cx="701039" cy="701039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80B41460-564E-4BD4-8980-E9D977736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4" y="2906968"/>
            <a:ext cx="701039" cy="7010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2AA59C-4BAA-CF9A-3C4B-C909FA51B1D3}"/>
              </a:ext>
            </a:extLst>
          </p:cNvPr>
          <p:cNvSpPr txBox="1"/>
          <p:nvPr/>
        </p:nvSpPr>
        <p:spPr>
          <a:xfrm>
            <a:off x="675651" y="2129925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12FF0-41CF-CBF0-091F-B87DBA623AD4}"/>
              </a:ext>
            </a:extLst>
          </p:cNvPr>
          <p:cNvSpPr txBox="1"/>
          <p:nvPr/>
        </p:nvSpPr>
        <p:spPr>
          <a:xfrm>
            <a:off x="2738726" y="2129925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무력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047C4C-0D45-2D56-A6DC-FE8307A38F61}"/>
              </a:ext>
            </a:extLst>
          </p:cNvPr>
          <p:cNvSpPr txBox="1"/>
          <p:nvPr/>
        </p:nvSpPr>
        <p:spPr>
          <a:xfrm>
            <a:off x="675651" y="3787918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AE38FB-8548-A7AD-2532-A7FEC855249A}"/>
              </a:ext>
            </a:extLst>
          </p:cNvPr>
          <p:cNvSpPr txBox="1"/>
          <p:nvPr/>
        </p:nvSpPr>
        <p:spPr>
          <a:xfrm>
            <a:off x="2738726" y="3787918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지성</a:t>
            </a:r>
          </a:p>
        </p:txBody>
      </p:sp>
      <p:pic>
        <p:nvPicPr>
          <p:cNvPr id="33" name="그림 32" descr="대칭, 육각형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4172948-0913-3F7F-AFCC-14532AF90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85" y="349281"/>
            <a:ext cx="1507503" cy="1314027"/>
          </a:xfrm>
          <a:prstGeom prst="rect">
            <a:avLst/>
          </a:prstGeom>
        </p:spPr>
      </p:pic>
      <p:pic>
        <p:nvPicPr>
          <p:cNvPr id="36" name="그림 35" descr="대칭, 육각형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0FAB5537-5545-4294-FA8A-F268A3B34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481" y="1382187"/>
            <a:ext cx="1244858" cy="1085090"/>
          </a:xfrm>
          <a:prstGeom prst="rect">
            <a:avLst/>
          </a:prstGeom>
        </p:spPr>
      </p:pic>
      <p:pic>
        <p:nvPicPr>
          <p:cNvPr id="37" name="그림 36" descr="대칭, 육각형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C009C45B-E44C-D724-FF60-C5AB257C4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70" y="1382187"/>
            <a:ext cx="1244858" cy="1085090"/>
          </a:xfrm>
          <a:prstGeom prst="rect">
            <a:avLst/>
          </a:prstGeom>
        </p:spPr>
      </p:pic>
      <p:sp>
        <p:nvSpPr>
          <p:cNvPr id="38" name="십자형 37">
            <a:extLst>
              <a:ext uri="{FF2B5EF4-FFF2-40B4-BE49-F238E27FC236}">
                <a16:creationId xmlns:a16="http://schemas.microsoft.com/office/drawing/2014/main" id="{890ED149-B2A5-184C-C807-A05282919FD1}"/>
              </a:ext>
            </a:extLst>
          </p:cNvPr>
          <p:cNvSpPr/>
          <p:nvPr/>
        </p:nvSpPr>
        <p:spPr>
          <a:xfrm>
            <a:off x="6854230" y="1558957"/>
            <a:ext cx="731549" cy="731549"/>
          </a:xfrm>
          <a:prstGeom prst="plus">
            <a:avLst>
              <a:gd name="adj" fmla="val 42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E55922-D507-0C0B-B4DB-D8D0A46FE372}"/>
              </a:ext>
            </a:extLst>
          </p:cNvPr>
          <p:cNvSpPr txBox="1"/>
          <p:nvPr/>
        </p:nvSpPr>
        <p:spPr>
          <a:xfrm>
            <a:off x="1680834" y="4800450"/>
            <a:ext cx="152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테마</a:t>
            </a:r>
            <a:endParaRPr lang="en-US" altLang="ko-KR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4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종류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E9CBB-A13C-670E-8672-89A87494C05C}"/>
              </a:ext>
            </a:extLst>
          </p:cNvPr>
          <p:cNvSpPr txBox="1"/>
          <p:nvPr/>
        </p:nvSpPr>
        <p:spPr>
          <a:xfrm>
            <a:off x="5616918" y="4098714"/>
            <a:ext cx="3206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기술</a:t>
            </a:r>
            <a:endParaRPr lang="en-US" altLang="ko-KR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테마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+ 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테마</a:t>
            </a:r>
            <a:endParaRPr lang="en-US" altLang="ko-KR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4+3+2+1 = 10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종류</a:t>
            </a:r>
            <a:endParaRPr lang="en-US" altLang="ko-KR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(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기술 별 전용 아이콘은 없음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)</a:t>
            </a:r>
            <a:endParaRPr lang="ko-KR" altLang="en-US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  <p:pic>
        <p:nvPicPr>
          <p:cNvPr id="42" name="그림 41" descr="예술, 대칭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1903F512-8CDD-A3F4-9CFE-2B31C19C84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39" y="2718884"/>
            <a:ext cx="1252731" cy="108509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EAD18A6-D8A2-840E-6EE0-FD0A9139B908}"/>
              </a:ext>
            </a:extLst>
          </p:cNvPr>
          <p:cNvSpPr txBox="1"/>
          <p:nvPr/>
        </p:nvSpPr>
        <p:spPr>
          <a:xfrm>
            <a:off x="721311" y="5855521"/>
            <a:ext cx="1007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일부 선택지 조건으로 활용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일부 이벤트 보상 혹은 경험 습득으로 증가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7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E7A82A-C275-CF83-5820-1400934B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-104503" y="0"/>
            <a:ext cx="12192000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BF42754-A751-79CE-200A-554041E716F7}"/>
              </a:ext>
            </a:extLst>
          </p:cNvPr>
          <p:cNvSpPr/>
          <p:nvPr/>
        </p:nvSpPr>
        <p:spPr>
          <a:xfrm>
            <a:off x="721311" y="992778"/>
            <a:ext cx="3452212" cy="34522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대칭, 육각형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B8768F84-9FB4-EFDC-7027-C29B5BA9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85" y="349281"/>
            <a:ext cx="1507503" cy="1314027"/>
          </a:xfrm>
          <a:prstGeom prst="rect">
            <a:avLst/>
          </a:prstGeom>
        </p:spPr>
      </p:pic>
      <p:pic>
        <p:nvPicPr>
          <p:cNvPr id="4" name="그림 3" descr="예술, 대칭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1527AE4F-0AA9-5BE1-7DA4-EFEF91CB3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74" y="1984588"/>
            <a:ext cx="969701" cy="839935"/>
          </a:xfrm>
          <a:prstGeom prst="rect">
            <a:avLst/>
          </a:prstGeom>
        </p:spPr>
      </p:pic>
      <p:pic>
        <p:nvPicPr>
          <p:cNvPr id="5" name="그림 4" descr="예술, 대칭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48464C05-A608-2985-ECA9-F12F560BE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37" y="1984588"/>
            <a:ext cx="969701" cy="839935"/>
          </a:xfrm>
          <a:prstGeom prst="rect">
            <a:avLst/>
          </a:prstGeom>
        </p:spPr>
      </p:pic>
      <p:pic>
        <p:nvPicPr>
          <p:cNvPr id="7" name="그림 6" descr="예술, 대칭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79ECA082-BBB2-6888-9EA7-871F105E7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74" y="3145802"/>
            <a:ext cx="969701" cy="839935"/>
          </a:xfrm>
          <a:prstGeom prst="rect">
            <a:avLst/>
          </a:prstGeom>
        </p:spPr>
      </p:pic>
      <p:pic>
        <p:nvPicPr>
          <p:cNvPr id="8" name="그림 7" descr="예술, 대칭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C9F5CAFD-EC1D-8461-1FCA-D8AF429E5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37" y="3145802"/>
            <a:ext cx="969701" cy="839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1AE98-7126-88F2-0CA5-563B1E2B9A69}"/>
              </a:ext>
            </a:extLst>
          </p:cNvPr>
          <p:cNvSpPr txBox="1"/>
          <p:nvPr/>
        </p:nvSpPr>
        <p:spPr>
          <a:xfrm>
            <a:off x="4509252" y="1615256"/>
            <a:ext cx="637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테마 레벨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= 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해당 테마를 가지고 있는 기술들의 레벨 합</a:t>
            </a:r>
            <a:endParaRPr lang="en-US" altLang="ko-KR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(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중복 테마를 가진 기술의 레벨은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2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배로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)</a:t>
            </a:r>
          </a:p>
          <a:p>
            <a:pPr algn="ctr"/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+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경험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, 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성향에 따라 증감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 </a:t>
            </a:r>
            <a:endParaRPr lang="ko-KR" altLang="en-US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04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5470C7-3488-2C42-C327-BAD240F71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-130629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6F5E92-C676-0597-23C6-4F8857E61CD0}"/>
              </a:ext>
            </a:extLst>
          </p:cNvPr>
          <p:cNvSpPr txBox="1"/>
          <p:nvPr/>
        </p:nvSpPr>
        <p:spPr>
          <a:xfrm>
            <a:off x="675651" y="403846"/>
            <a:ext cx="1007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경험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단기적 보상 시스템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13A31-1265-72AC-2241-64E26D1FF382}"/>
              </a:ext>
            </a:extLst>
          </p:cNvPr>
          <p:cNvSpPr txBox="1"/>
          <p:nvPr/>
        </p:nvSpPr>
        <p:spPr>
          <a:xfrm>
            <a:off x="721311" y="5855521"/>
            <a:ext cx="1007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일부 선택지 조건으로 활용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일부 이벤트 보상으로 획득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E0DB3-D9F0-D9FB-C4FB-F176CF892BC6}"/>
              </a:ext>
            </a:extLst>
          </p:cNvPr>
          <p:cNvSpPr txBox="1"/>
          <p:nvPr/>
        </p:nvSpPr>
        <p:spPr>
          <a:xfrm>
            <a:off x="1460012" y="3228945"/>
            <a:ext cx="85082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획득 시 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12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턴을 지속하는 장기 슬롯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혹은 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8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턴을 지속하는 단기 슬롯에 저장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플레이어 능력치 증감의 효과를 가지고 있음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간소화의 여지 있음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9" name="그림 8" descr="사진 액자, 직사각형, 예술, 스크린샷이(가) 표시된 사진&#10;&#10;자동 생성된 설명">
            <a:extLst>
              <a:ext uri="{FF2B5EF4-FFF2-40B4-BE49-F238E27FC236}">
                <a16:creationId xmlns:a16="http://schemas.microsoft.com/office/drawing/2014/main" id="{6548DBE8-6DFB-CCC5-52B9-95514107E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68" y="2142739"/>
            <a:ext cx="807684" cy="1015663"/>
          </a:xfrm>
          <a:prstGeom prst="rect">
            <a:avLst/>
          </a:prstGeom>
        </p:spPr>
      </p:pic>
      <p:pic>
        <p:nvPicPr>
          <p:cNvPr id="11" name="그림 10" descr="예술, 흑백, 모노크롬이(가) 표시된 사진&#10;&#10;자동 생성된 설명">
            <a:extLst>
              <a:ext uri="{FF2B5EF4-FFF2-40B4-BE49-F238E27FC236}">
                <a16:creationId xmlns:a16="http://schemas.microsoft.com/office/drawing/2014/main" id="{40A9B473-C456-22BD-C6A1-C2A85A208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450" y="2142739"/>
            <a:ext cx="807684" cy="1015663"/>
          </a:xfrm>
          <a:prstGeom prst="rect">
            <a:avLst/>
          </a:prstGeom>
        </p:spPr>
      </p:pic>
      <p:pic>
        <p:nvPicPr>
          <p:cNvPr id="12" name="그림 11" descr="예술, 흑백, 모노크롬이(가) 표시된 사진&#10;&#10;자동 생성된 설명">
            <a:extLst>
              <a:ext uri="{FF2B5EF4-FFF2-40B4-BE49-F238E27FC236}">
                <a16:creationId xmlns:a16="http://schemas.microsoft.com/office/drawing/2014/main" id="{28C87579-FF30-D7F4-19A9-30ACFDC29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15" y="2153937"/>
            <a:ext cx="807684" cy="1015663"/>
          </a:xfrm>
          <a:prstGeom prst="rect">
            <a:avLst/>
          </a:prstGeom>
        </p:spPr>
      </p:pic>
      <p:pic>
        <p:nvPicPr>
          <p:cNvPr id="14" name="그림 13" descr="사진 액자, 직사각형, 예술, 스크린샷이(가) 표시된 사진&#10;&#10;자동 생성된 설명">
            <a:extLst>
              <a:ext uri="{FF2B5EF4-FFF2-40B4-BE49-F238E27FC236}">
                <a16:creationId xmlns:a16="http://schemas.microsoft.com/office/drawing/2014/main" id="{8218116F-C913-86A6-6271-8BE81082F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43" y="2142739"/>
            <a:ext cx="807684" cy="1015663"/>
          </a:xfrm>
          <a:prstGeom prst="rect">
            <a:avLst/>
          </a:prstGeom>
        </p:spPr>
      </p:pic>
      <p:pic>
        <p:nvPicPr>
          <p:cNvPr id="15" name="그림 14" descr="사진 액자, 직사각형, 예술, 스크린샷이(가) 표시된 사진&#10;&#10;자동 생성된 설명">
            <a:extLst>
              <a:ext uri="{FF2B5EF4-FFF2-40B4-BE49-F238E27FC236}">
                <a16:creationId xmlns:a16="http://schemas.microsoft.com/office/drawing/2014/main" id="{722A5B52-9B7F-08BD-76C3-73405456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68" y="1024636"/>
            <a:ext cx="807684" cy="1015663"/>
          </a:xfrm>
          <a:prstGeom prst="rect">
            <a:avLst/>
          </a:prstGeom>
        </p:spPr>
      </p:pic>
      <p:pic>
        <p:nvPicPr>
          <p:cNvPr id="16" name="그림 15" descr="사진 액자, 직사각형, 예술, 스크린샷이(가) 표시된 사진&#10;&#10;자동 생성된 설명">
            <a:extLst>
              <a:ext uri="{FF2B5EF4-FFF2-40B4-BE49-F238E27FC236}">
                <a16:creationId xmlns:a16="http://schemas.microsoft.com/office/drawing/2014/main" id="{B56E542C-4FF0-663D-C64F-65B956625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43" y="1024636"/>
            <a:ext cx="807684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0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A12CD4-8459-6ED1-E668-716C02332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-130629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DDC5C-3B61-DDE4-769B-FCF0CA4F90BC}"/>
              </a:ext>
            </a:extLst>
          </p:cNvPr>
          <p:cNvSpPr txBox="1"/>
          <p:nvPr/>
        </p:nvSpPr>
        <p:spPr>
          <a:xfrm>
            <a:off x="675651" y="403846"/>
            <a:ext cx="1007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성향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선택지에 몰입을 도와주는 시스템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5" name="그림 4" descr="꽃, 예술, 창의성이(가) 표시된 사진&#10;&#10;자동 생성된 설명">
            <a:extLst>
              <a:ext uri="{FF2B5EF4-FFF2-40B4-BE49-F238E27FC236}">
                <a16:creationId xmlns:a16="http://schemas.microsoft.com/office/drawing/2014/main" id="{1EFF54BD-DBD2-A84D-8A7E-8324428A6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314" y="3603442"/>
            <a:ext cx="1041067" cy="1041067"/>
          </a:xfrm>
          <a:prstGeom prst="rect">
            <a:avLst/>
          </a:prstGeom>
        </p:spPr>
      </p:pic>
      <p:pic>
        <p:nvPicPr>
          <p:cNvPr id="7" name="그림 6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B07DC0E5-4C41-81AD-1AA6-F43B5041F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2" y="3504381"/>
            <a:ext cx="1041067" cy="1041067"/>
          </a:xfrm>
          <a:prstGeom prst="rect">
            <a:avLst/>
          </a:prstGeom>
        </p:spPr>
      </p:pic>
      <p:pic>
        <p:nvPicPr>
          <p:cNvPr id="9" name="그림 8" descr="원이(가) 표시된 사진&#10;&#10;자동 생성된 설명">
            <a:extLst>
              <a:ext uri="{FF2B5EF4-FFF2-40B4-BE49-F238E27FC236}">
                <a16:creationId xmlns:a16="http://schemas.microsoft.com/office/drawing/2014/main" id="{0157BD57-7A75-060B-6C33-5CD37864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56" y="3603442"/>
            <a:ext cx="1041067" cy="1041067"/>
          </a:xfrm>
          <a:prstGeom prst="rect">
            <a:avLst/>
          </a:prstGeom>
        </p:spPr>
      </p:pic>
      <p:pic>
        <p:nvPicPr>
          <p:cNvPr id="11" name="그림 10" descr="예술, 원이(가) 표시된 사진&#10;&#10;자동 생성된 설명">
            <a:extLst>
              <a:ext uri="{FF2B5EF4-FFF2-40B4-BE49-F238E27FC236}">
                <a16:creationId xmlns:a16="http://schemas.microsoft.com/office/drawing/2014/main" id="{82E0584F-F541-0A8F-C626-7C4CF3182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95" y="3698149"/>
            <a:ext cx="1041067" cy="1041067"/>
          </a:xfrm>
          <a:prstGeom prst="rect">
            <a:avLst/>
          </a:prstGeom>
        </p:spPr>
      </p:pic>
      <p:pic>
        <p:nvPicPr>
          <p:cNvPr id="13" name="그림 12" descr="원, 그래픽, 예술, 스크린샷이(가) 표시된 사진&#10;&#10;자동 생성된 설명">
            <a:extLst>
              <a:ext uri="{FF2B5EF4-FFF2-40B4-BE49-F238E27FC236}">
                <a16:creationId xmlns:a16="http://schemas.microsoft.com/office/drawing/2014/main" id="{08F1776E-5604-D2B3-49CE-CBE236B48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97" y="3698150"/>
            <a:ext cx="1041067" cy="1041067"/>
          </a:xfrm>
          <a:prstGeom prst="rect">
            <a:avLst/>
          </a:prstGeom>
        </p:spPr>
      </p:pic>
      <p:pic>
        <p:nvPicPr>
          <p:cNvPr id="15" name="그림 14" descr="만화 영화, 달, 그래픽, 아니메이(가) 표시된 사진&#10;&#10;자동 생성된 설명">
            <a:extLst>
              <a:ext uri="{FF2B5EF4-FFF2-40B4-BE49-F238E27FC236}">
                <a16:creationId xmlns:a16="http://schemas.microsoft.com/office/drawing/2014/main" id="{C2812BF0-B0C1-7649-2723-3A64836D91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13" y="2171665"/>
            <a:ext cx="1041067" cy="1041067"/>
          </a:xfrm>
          <a:prstGeom prst="rect">
            <a:avLst/>
          </a:prstGeom>
        </p:spPr>
      </p:pic>
      <p:pic>
        <p:nvPicPr>
          <p:cNvPr id="17" name="그림 16" descr="만화 영화, 그림, 예술, 창의성이(가) 표시된 사진&#10;&#10;자동 생성된 설명">
            <a:extLst>
              <a:ext uri="{FF2B5EF4-FFF2-40B4-BE49-F238E27FC236}">
                <a16:creationId xmlns:a16="http://schemas.microsoft.com/office/drawing/2014/main" id="{4AE57093-EA70-9E05-ADFF-F56EE9B112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22" y="2072604"/>
            <a:ext cx="1041067" cy="1041067"/>
          </a:xfrm>
          <a:prstGeom prst="rect">
            <a:avLst/>
          </a:prstGeom>
        </p:spPr>
      </p:pic>
      <p:pic>
        <p:nvPicPr>
          <p:cNvPr id="19" name="그림 18" descr="원, 그림, 그래픽, 예술이(가) 표시된 사진&#10;&#10;자동 생성된 설명">
            <a:extLst>
              <a:ext uri="{FF2B5EF4-FFF2-40B4-BE49-F238E27FC236}">
                <a16:creationId xmlns:a16="http://schemas.microsoft.com/office/drawing/2014/main" id="{3A67D45B-09B0-1A93-58B2-970F133C4C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56" y="2192155"/>
            <a:ext cx="1041067" cy="1041067"/>
          </a:xfrm>
          <a:prstGeom prst="rect">
            <a:avLst/>
          </a:prstGeom>
        </p:spPr>
      </p:pic>
      <p:pic>
        <p:nvPicPr>
          <p:cNvPr id="21" name="그림 20" descr="그림, 예술, 원, 그래픽이(가) 표시된 사진&#10;&#10;자동 생성된 설명">
            <a:extLst>
              <a:ext uri="{FF2B5EF4-FFF2-40B4-BE49-F238E27FC236}">
                <a16:creationId xmlns:a16="http://schemas.microsoft.com/office/drawing/2014/main" id="{770BFD6F-4BBC-2144-52D6-225317B306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26" y="2192155"/>
            <a:ext cx="1041067" cy="1041067"/>
          </a:xfrm>
          <a:prstGeom prst="rect">
            <a:avLst/>
          </a:prstGeom>
        </p:spPr>
      </p:pic>
      <p:pic>
        <p:nvPicPr>
          <p:cNvPr id="23" name="그림 22" descr="상징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9D14D2A2-8153-98CC-5DA1-9A72B55CE4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27" y="2192155"/>
            <a:ext cx="1041067" cy="10410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5ED463-D271-98AB-AF60-812D618E96AC}"/>
              </a:ext>
            </a:extLst>
          </p:cNvPr>
          <p:cNvSpPr txBox="1"/>
          <p:nvPr/>
        </p:nvSpPr>
        <p:spPr>
          <a:xfrm>
            <a:off x="1460012" y="1574844"/>
            <a:ext cx="850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양자택일의 선택지는 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 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종류가 있음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A791E0-7FAA-3ECC-BD78-2E322F73204B}"/>
              </a:ext>
            </a:extLst>
          </p:cNvPr>
          <p:cNvSpPr txBox="1"/>
          <p:nvPr/>
        </p:nvSpPr>
        <p:spPr>
          <a:xfrm>
            <a:off x="3731623" y="3233222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대화</a:t>
            </a:r>
            <a:r>
              <a:rPr lang="en-US" altLang="ko-KR" dirty="0"/>
              <a:t>,</a:t>
            </a:r>
            <a:r>
              <a:rPr lang="ko-KR" altLang="en-US" dirty="0"/>
              <a:t> 지성</a:t>
            </a:r>
            <a:r>
              <a:rPr lang="en-US" altLang="ko-KR" dirty="0"/>
              <a:t>)</a:t>
            </a:r>
            <a:r>
              <a:rPr lang="ko-KR" altLang="en-US" dirty="0">
                <a:solidFill>
                  <a:srgbClr val="75A890"/>
                </a:solidFill>
              </a:rPr>
              <a:t>정신적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82393E"/>
                </a:solidFill>
              </a:rPr>
              <a:t>육체적</a:t>
            </a:r>
            <a:r>
              <a:rPr lang="en-US" altLang="ko-KR" dirty="0"/>
              <a:t>(</a:t>
            </a:r>
            <a:r>
              <a:rPr lang="ko-KR" altLang="en-US" dirty="0"/>
              <a:t>무력</a:t>
            </a:r>
            <a:r>
              <a:rPr lang="en-US" altLang="ko-KR" dirty="0"/>
              <a:t>,</a:t>
            </a:r>
            <a:r>
              <a:rPr lang="ko-KR" altLang="en-US" dirty="0"/>
              <a:t>자연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3614A8-DD50-A0D2-5B8B-3F966E571E9A}"/>
              </a:ext>
            </a:extLst>
          </p:cNvPr>
          <p:cNvSpPr txBox="1"/>
          <p:nvPr/>
        </p:nvSpPr>
        <p:spPr>
          <a:xfrm>
            <a:off x="3659969" y="4816607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정신력</a:t>
            </a:r>
            <a:r>
              <a:rPr lang="en-US" altLang="ko-KR" dirty="0"/>
              <a:t>)</a:t>
            </a:r>
            <a:r>
              <a:rPr lang="ko-KR" altLang="en-US" dirty="0">
                <a:solidFill>
                  <a:srgbClr val="3C4285"/>
                </a:solidFill>
              </a:rPr>
              <a:t>감정적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B78F3F"/>
                </a:solidFill>
              </a:rPr>
              <a:t>물질적</a:t>
            </a:r>
            <a:r>
              <a:rPr lang="en-US" altLang="ko-KR" dirty="0"/>
              <a:t>(</a:t>
            </a:r>
            <a:r>
              <a:rPr lang="ko-KR" altLang="en-US" dirty="0"/>
              <a:t>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9" name="그림 28" descr="타원, 프레임, 거울이(가) 표시된 사진&#10;&#10;자동 생성된 설명">
            <a:extLst>
              <a:ext uri="{FF2B5EF4-FFF2-40B4-BE49-F238E27FC236}">
                <a16:creationId xmlns:a16="http://schemas.microsoft.com/office/drawing/2014/main" id="{40DF3002-4F3A-4D15-046F-384C9610D8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543" y="2411182"/>
            <a:ext cx="1163821" cy="678896"/>
          </a:xfrm>
          <a:prstGeom prst="rect">
            <a:avLst/>
          </a:prstGeom>
        </p:spPr>
      </p:pic>
      <p:pic>
        <p:nvPicPr>
          <p:cNvPr id="31" name="그림 30" descr="타원, 거울, 프레임이(가) 표시된 사진&#10;&#10;자동 생성된 설명">
            <a:extLst>
              <a:ext uri="{FF2B5EF4-FFF2-40B4-BE49-F238E27FC236}">
                <a16:creationId xmlns:a16="http://schemas.microsoft.com/office/drawing/2014/main" id="{C2002A4E-3FE6-7693-E7C2-D69D6FEDA5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287" y="3737581"/>
            <a:ext cx="1163821" cy="678896"/>
          </a:xfrm>
          <a:prstGeom prst="rect">
            <a:avLst/>
          </a:prstGeom>
        </p:spPr>
      </p:pic>
      <p:pic>
        <p:nvPicPr>
          <p:cNvPr id="33" name="그림 32" descr="거울, 타원, 예술, 프레임이(가) 표시된 사진&#10;&#10;자동 생성된 설명">
            <a:extLst>
              <a:ext uri="{FF2B5EF4-FFF2-40B4-BE49-F238E27FC236}">
                <a16:creationId xmlns:a16="http://schemas.microsoft.com/office/drawing/2014/main" id="{8DA674F5-1DCD-C573-7561-789E898992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6" y="3717566"/>
            <a:ext cx="1139885" cy="664934"/>
          </a:xfrm>
          <a:prstGeom prst="rect">
            <a:avLst/>
          </a:prstGeom>
        </p:spPr>
      </p:pic>
      <p:pic>
        <p:nvPicPr>
          <p:cNvPr id="35" name="그림 34" descr="거울, 타원, 프레임이(가) 표시된 사진&#10;&#10;자동 생성된 설명">
            <a:extLst>
              <a:ext uri="{FF2B5EF4-FFF2-40B4-BE49-F238E27FC236}">
                <a16:creationId xmlns:a16="http://schemas.microsoft.com/office/drawing/2014/main" id="{96A89990-57F4-9B84-6A72-0214980D25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9" y="2314955"/>
            <a:ext cx="1139885" cy="6649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5807046-F0FC-1463-1BB4-9BF805674239}"/>
              </a:ext>
            </a:extLst>
          </p:cNvPr>
          <p:cNvSpPr txBox="1"/>
          <p:nvPr/>
        </p:nvSpPr>
        <p:spPr>
          <a:xfrm>
            <a:off x="721311" y="5855521"/>
            <a:ext cx="10076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동일한 성향 선택지를 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2/3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번 연속 선택하면 해당 방향으로 성향이 진행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진행도에 따라 긍정적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부정적 효과 적용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12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A48A31-5D19-55FE-0A9A-73103C2AE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-130629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5C82FB-8137-E533-3FDD-091D25C7E0AC}"/>
              </a:ext>
            </a:extLst>
          </p:cNvPr>
          <p:cNvSpPr txBox="1"/>
          <p:nvPr/>
        </p:nvSpPr>
        <p:spPr>
          <a:xfrm>
            <a:off x="675651" y="403846"/>
            <a:ext cx="10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이벤트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BABB5-A4B3-6CD8-DFE8-0946C35581A7}"/>
              </a:ext>
            </a:extLst>
          </p:cNvPr>
          <p:cNvSpPr txBox="1"/>
          <p:nvPr/>
        </p:nvSpPr>
        <p:spPr>
          <a:xfrm>
            <a:off x="940526" y="2096830"/>
            <a:ext cx="10076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이벤트는 지도에서 조우하는 이벤트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정착지에서 조우하는 이벤트로 구별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지도 이동 시 목표 정착지까지의 중간 거리에서 해당 환경에 맞는 이벤트 조우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정착지에서 제시하는 장소를 고르면 해당 장소 방문 효과와 환경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장소에 맞는 이벤트를 조우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단일 선택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/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성향 선택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정신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육체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)/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성향 선택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감정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물질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594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01BCE4-EE54-3DC4-D6C1-1598BA2C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16129"/>
          <a:stretch/>
        </p:blipFill>
        <p:spPr>
          <a:xfrm>
            <a:off x="-130629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9562F-9501-607B-ACA9-0C1A0A00780D}"/>
              </a:ext>
            </a:extLst>
          </p:cNvPr>
          <p:cNvSpPr txBox="1"/>
          <p:nvPr/>
        </p:nvSpPr>
        <p:spPr>
          <a:xfrm>
            <a:off x="675651" y="403846"/>
            <a:ext cx="10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정착지</a:t>
            </a:r>
            <a:endParaRPr lang="en-US" altLang="ko-KR" sz="2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E6114-6749-2585-4C7A-AEEAF161FD52}"/>
              </a:ext>
            </a:extLst>
          </p:cNvPr>
          <p:cNvSpPr txBox="1"/>
          <p:nvPr/>
        </p:nvSpPr>
        <p:spPr>
          <a:xfrm>
            <a:off x="777240" y="1218292"/>
            <a:ext cx="1017161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거주지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다음 체력 감소 완화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(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마을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도시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성채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</a:p>
          <a:p>
            <a:pPr algn="ctr"/>
            <a:endParaRPr lang="en-US" altLang="ko-KR" sz="1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시장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즉시 골드 획득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	(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마을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도시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성채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</a:p>
          <a:p>
            <a:pPr algn="ctr"/>
            <a:endParaRPr lang="en-US" altLang="ko-KR" sz="1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사원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모든 정착지의 불쾌 지수 감소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(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마을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도시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성채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</a:p>
          <a:p>
            <a:pPr algn="ctr"/>
            <a:endParaRPr lang="en-US" altLang="ko-KR" sz="1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도서관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무작위 테마에 보너스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(     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도시     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극장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모든 경험 지속 시간 증가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(            </a:t>
            </a:r>
            <a:r>
              <a:rPr lang="ko-KR" altLang="en-US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성채</a:t>
            </a:r>
            <a:r>
              <a:rPr lang="en-US" altLang="ko-KR" sz="1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</a:p>
          <a:p>
            <a:pPr algn="ctr"/>
            <a:endParaRPr lang="en-US" altLang="ko-KR" sz="1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아카데미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방문 시 다음 확률 체크 강화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		(           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성채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  <a:endParaRPr lang="en-US" altLang="ko-KR" sz="18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00CCE-1DC2-85A8-CAF2-DD535E6B0D32}"/>
              </a:ext>
            </a:extLst>
          </p:cNvPr>
          <p:cNvSpPr txBox="1"/>
          <p:nvPr/>
        </p:nvSpPr>
        <p:spPr>
          <a:xfrm>
            <a:off x="526869" y="4774754"/>
            <a:ext cx="10076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마을은 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1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도시는 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성채는 </a:t>
            </a:r>
            <a: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3</a:t>
            </a: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개의 장소를 제시한다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6" name="그림 5" descr="집이(가) 표시된 사진&#10;&#10;자동 생성된 설명">
            <a:extLst>
              <a:ext uri="{FF2B5EF4-FFF2-40B4-BE49-F238E27FC236}">
                <a16:creationId xmlns:a16="http://schemas.microsoft.com/office/drawing/2014/main" id="{1A8136D1-AE3F-DC7E-7616-403B1DB08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25" y="1040656"/>
            <a:ext cx="524107" cy="524107"/>
          </a:xfrm>
          <a:prstGeom prst="rect">
            <a:avLst/>
          </a:prstGeom>
        </p:spPr>
      </p:pic>
      <p:pic>
        <p:nvPicPr>
          <p:cNvPr id="7" name="그림 6" descr="블랙, 예술이(가) 표시된 사진&#10;&#10;자동 생성된 설명">
            <a:extLst>
              <a:ext uri="{FF2B5EF4-FFF2-40B4-BE49-F238E27FC236}">
                <a16:creationId xmlns:a16="http://schemas.microsoft.com/office/drawing/2014/main" id="{03FA7822-AAA9-3CFC-CED7-C95B8946F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79" y="2170599"/>
            <a:ext cx="524107" cy="524107"/>
          </a:xfrm>
          <a:prstGeom prst="rect">
            <a:avLst/>
          </a:prstGeom>
        </p:spPr>
      </p:pic>
      <p:pic>
        <p:nvPicPr>
          <p:cNvPr id="8" name="그림 7" descr="스크린샷, 블랙, 예술, 대칭이(가) 표시된 사진&#10;&#10;자동 생성된 설명">
            <a:extLst>
              <a:ext uri="{FF2B5EF4-FFF2-40B4-BE49-F238E27FC236}">
                <a16:creationId xmlns:a16="http://schemas.microsoft.com/office/drawing/2014/main" id="{51F7D36A-A35F-E430-092E-1AE346B0E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8" y="3325677"/>
            <a:ext cx="524107" cy="524107"/>
          </a:xfrm>
          <a:prstGeom prst="rect">
            <a:avLst/>
          </a:prstGeom>
        </p:spPr>
      </p:pic>
      <p:pic>
        <p:nvPicPr>
          <p:cNvPr id="9" name="그림 8" descr="블랙, 예술이(가) 표시된 사진&#10;&#10;자동 생성된 설명">
            <a:extLst>
              <a:ext uri="{FF2B5EF4-FFF2-40B4-BE49-F238E27FC236}">
                <a16:creationId xmlns:a16="http://schemas.microsoft.com/office/drawing/2014/main" id="{72ABC4D1-361B-DFBC-8FBB-A31070FFDB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26" y="3885194"/>
            <a:ext cx="524107" cy="524107"/>
          </a:xfrm>
          <a:prstGeom prst="rect">
            <a:avLst/>
          </a:prstGeom>
        </p:spPr>
      </p:pic>
      <p:pic>
        <p:nvPicPr>
          <p:cNvPr id="10" name="그림 9" descr="예술, 밤이(가) 표시된 사진&#10;&#10;자동 생성된 설명">
            <a:extLst>
              <a:ext uri="{FF2B5EF4-FFF2-40B4-BE49-F238E27FC236}">
                <a16:creationId xmlns:a16="http://schemas.microsoft.com/office/drawing/2014/main" id="{DA4706CC-DBFB-4B19-B7FA-1DB497E11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8" y="2766160"/>
            <a:ext cx="524107" cy="524107"/>
          </a:xfrm>
          <a:prstGeom prst="rect">
            <a:avLst/>
          </a:prstGeom>
        </p:spPr>
      </p:pic>
      <p:pic>
        <p:nvPicPr>
          <p:cNvPr id="11" name="그림 10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CAFAB2F0-0305-C591-C2EF-C76E98BB5F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06" y="1662539"/>
            <a:ext cx="524107" cy="524107"/>
          </a:xfrm>
          <a:prstGeom prst="rect">
            <a:avLst/>
          </a:prstGeom>
        </p:spPr>
      </p:pic>
      <p:pic>
        <p:nvPicPr>
          <p:cNvPr id="13" name="그림 12" descr="창의성, 예술, 그래픽이(가) 표시된 사진&#10;&#10;자동 생성된 설명">
            <a:extLst>
              <a:ext uri="{FF2B5EF4-FFF2-40B4-BE49-F238E27FC236}">
                <a16:creationId xmlns:a16="http://schemas.microsoft.com/office/drawing/2014/main" id="{9B15DB9A-BB80-AF65-EF46-CECDD313D6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" y="5542219"/>
            <a:ext cx="845993" cy="845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ADEA3F-DAA1-0CFB-EAD1-64ACFFBE7904}"/>
              </a:ext>
            </a:extLst>
          </p:cNvPr>
          <p:cNvSpPr txBox="1"/>
          <p:nvPr/>
        </p:nvSpPr>
        <p:spPr>
          <a:xfrm>
            <a:off x="526869" y="5511665"/>
            <a:ext cx="10076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정착지에서 장소를 선택하면 정신력을 소모하고 해당 정착지의 불쾌 지수가 증가</a:t>
            </a:r>
            <a:br>
              <a:rPr lang="en-US" altLang="ko-KR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</a:br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해당 정착지의 불쾌 지수에 비례해 정신력 소모 증가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다른 정착지로 이동해 이벤트를 진행하면 나머지 정착지들의 불쾌 감소</a:t>
            </a:r>
            <a:endParaRPr lang="en-US" altLang="ko-KR" sz="20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4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582</Words>
  <Application>Microsoft Office PowerPoint</Application>
  <PresentationFormat>와이드스크린</PresentationFormat>
  <Paragraphs>109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국립박물관문화재단클래식 Medium</vt:lpstr>
      <vt:lpstr>국립박물관문화재단클래식 Light</vt:lpstr>
      <vt:lpstr>Arial</vt:lpstr>
      <vt:lpstr>국립박물관문화재단클래식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정수</dc:creator>
  <cp:lastModifiedBy>박 정수</cp:lastModifiedBy>
  <cp:revision>69</cp:revision>
  <dcterms:created xsi:type="dcterms:W3CDTF">2023-06-06T02:23:36Z</dcterms:created>
  <dcterms:modified xsi:type="dcterms:W3CDTF">2023-06-07T15:23:53Z</dcterms:modified>
</cp:coreProperties>
</file>